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98C7571-BDF1-4582-80A9-16CEA441A378}" type="datetimeFigureOut">
              <a:rPr lang="en-US" smtClean="0"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A1381CE-7D79-4D21-AF38-8E3A0D3FC38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Chapter 8 </a:t>
            </a:r>
            <a:br>
              <a:rPr lang="en-US" dirty="0" smtClean="0"/>
            </a:br>
            <a:r>
              <a:rPr lang="en-US" dirty="0" smtClean="0"/>
              <a:t>and </a:t>
            </a:r>
            <a:br>
              <a:rPr lang="en-US" dirty="0" smtClean="0"/>
            </a:br>
            <a:r>
              <a:rPr lang="en-US" dirty="0" smtClean="0"/>
              <a:t>Computer Hardware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Tori</a:t>
            </a:r>
            <a:r>
              <a:rPr lang="en-US" dirty="0" smtClean="0"/>
              <a:t> Gordon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Circuits are switches that are located on motherboard which is made up of chips</a:t>
            </a:r>
          </a:p>
          <a:p>
            <a:r>
              <a:rPr lang="en-US" dirty="0" smtClean="0"/>
              <a:t>Chips are layers of circuits</a:t>
            </a:r>
          </a:p>
          <a:p>
            <a:r>
              <a:rPr lang="en-US" dirty="0" smtClean="0"/>
              <a:t>CPU (Central Processing Unit) – most important chip on motherboard that does work of computer</a:t>
            </a:r>
          </a:p>
          <a:p>
            <a:r>
              <a:rPr lang="en-US" dirty="0" smtClean="0"/>
              <a:t>Memory on motherboard – a place to store information</a:t>
            </a:r>
          </a:p>
          <a:p>
            <a:pPr lvl="1"/>
            <a:r>
              <a:rPr lang="en-US" dirty="0" smtClean="0"/>
              <a:t>RAM (Random Access Memory) volatile, changes based on CPU, leaves motherboard when computer turned off</a:t>
            </a:r>
          </a:p>
          <a:p>
            <a:pPr lvl="1"/>
            <a:r>
              <a:rPr lang="en-US" dirty="0" smtClean="0"/>
              <a:t>ROM (Read only memory) doesn’t change, basic instructions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Memory and storage – bits and bytes</a:t>
            </a:r>
          </a:p>
          <a:p>
            <a:r>
              <a:rPr lang="en-US" dirty="0" smtClean="0"/>
              <a:t>Electrical circuits/computer </a:t>
            </a:r>
            <a:r>
              <a:rPr lang="en-US" dirty="0" err="1" smtClean="0"/>
              <a:t>outptut</a:t>
            </a:r>
            <a:r>
              <a:rPr lang="en-US" dirty="0" smtClean="0"/>
              <a:t>: binary system – on/off</a:t>
            </a:r>
          </a:p>
          <a:p>
            <a:r>
              <a:rPr lang="en-US" dirty="0" smtClean="0"/>
              <a:t>Basic element of binary system is bit which is one circuit</a:t>
            </a:r>
          </a:p>
          <a:p>
            <a:r>
              <a:rPr lang="en-US" dirty="0" smtClean="0"/>
              <a:t>Byte – 8 character code for letter</a:t>
            </a:r>
          </a:p>
          <a:p>
            <a:r>
              <a:rPr lang="en-US" sz="3300" dirty="0" smtClean="0"/>
              <a:t>Metric System</a:t>
            </a:r>
          </a:p>
          <a:p>
            <a:pPr marL="1333500" lvl="1">
              <a:spcBef>
                <a:spcPts val="1888"/>
              </a:spcBef>
            </a:pPr>
            <a:r>
              <a:rPr lang="en-US" sz="3300" dirty="0" smtClean="0"/>
              <a:t>kilobytes - 1000 bytes</a:t>
            </a:r>
          </a:p>
          <a:p>
            <a:pPr marL="1333500" lvl="1">
              <a:spcBef>
                <a:spcPts val="1888"/>
              </a:spcBef>
            </a:pPr>
            <a:r>
              <a:rPr lang="en-US" sz="3300" dirty="0" smtClean="0"/>
              <a:t>megabytes - 1000 kilobytes or 1 million bytes</a:t>
            </a:r>
          </a:p>
          <a:p>
            <a:pPr marL="1333500" lvl="1">
              <a:spcBef>
                <a:spcPts val="1888"/>
              </a:spcBef>
            </a:pPr>
            <a:r>
              <a:rPr lang="en-US" sz="3300" dirty="0" smtClean="0"/>
              <a:t>gigabytes - 1000 megabytes of 1 billion bytes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Peripherals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system is made of peripherals (inputs, outputs, storage)</a:t>
            </a:r>
          </a:p>
          <a:p>
            <a:pPr lvl="1"/>
            <a:r>
              <a:rPr lang="en-US" dirty="0" smtClean="0"/>
              <a:t>Input devices- hardware used to info to computer: keyboard, mouse, scanner, touch screen</a:t>
            </a:r>
          </a:p>
          <a:p>
            <a:pPr lvl="1"/>
            <a:r>
              <a:rPr lang="en-US" dirty="0" smtClean="0"/>
              <a:t>Output devices – take data out of computer: monitors, projection devices, speakers, printers</a:t>
            </a:r>
          </a:p>
          <a:p>
            <a:r>
              <a:rPr lang="en-US" dirty="0" smtClean="0"/>
              <a:t>Speaker</a:t>
            </a:r>
          </a:p>
          <a:p>
            <a:pPr lvl="1"/>
            <a:r>
              <a:rPr lang="en-US" dirty="0" smtClean="0"/>
              <a:t>Output device to for music delivery system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 images with individual dots of light called pixels</a:t>
            </a:r>
          </a:p>
          <a:p>
            <a:r>
              <a:rPr lang="en-US" dirty="0" smtClean="0">
                <a:ea typeface="ＭＳ Ｐゴシック" pitchFamily="-110" charset="-128"/>
                <a:cs typeface="Arial" charset="0"/>
                <a:sym typeface="Arial" charset="0"/>
              </a:rPr>
              <a:t>Resolution is the term used to describe the number of pixels - the higher the resolution the more pixels</a:t>
            </a:r>
          </a:p>
          <a:p>
            <a:r>
              <a:rPr lang="en-US" dirty="0" smtClean="0">
                <a:ea typeface="ＭＳ Ｐゴシック" pitchFamily="-110" charset="-128"/>
                <a:cs typeface="Arial" charset="0"/>
                <a:sym typeface="Arial" charset="0"/>
              </a:rPr>
              <a:t>Resolution can be changed and affects price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Projection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 output from computer to be projected to screen</a:t>
            </a:r>
          </a:p>
          <a:p>
            <a:r>
              <a:rPr lang="en-US" dirty="0" smtClean="0"/>
              <a:t>Quality depends on amount of light measured in lumens. </a:t>
            </a:r>
          </a:p>
          <a:p>
            <a:r>
              <a:rPr lang="en-US" dirty="0" smtClean="0"/>
              <a:t>Higher lumens, more light</a:t>
            </a:r>
          </a:p>
          <a:p>
            <a:r>
              <a:rPr lang="en-US" dirty="0" smtClean="0"/>
              <a:t>Low lumen needs to be in dark room, higher lumen can be in light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Take data from computer and print on paper</a:t>
            </a:r>
          </a:p>
          <a:p>
            <a:pPr lvl="1"/>
            <a:r>
              <a:rPr lang="en-US" dirty="0" smtClean="0"/>
              <a:t>Impact printer – ribbon and daisy wheel: cheapest and worse quality</a:t>
            </a:r>
          </a:p>
          <a:p>
            <a:pPr lvl="1"/>
            <a:r>
              <a:rPr lang="en-US" dirty="0" smtClean="0"/>
              <a:t>Ink-jet printer – shoots bubble of ink: cheap to purchase but expensive ink</a:t>
            </a:r>
          </a:p>
          <a:p>
            <a:pPr lvl="1"/>
            <a:r>
              <a:rPr lang="en-US" dirty="0" smtClean="0"/>
              <a:t>Laser printer – toner and heat: like a copy machine</a:t>
            </a:r>
          </a:p>
          <a:p>
            <a:pPr lvl="1"/>
            <a:r>
              <a:rPr lang="en-US" dirty="0" smtClean="0"/>
              <a:t>Resolution: quality of image</a:t>
            </a:r>
          </a:p>
          <a:p>
            <a:pPr lvl="2"/>
            <a:r>
              <a:rPr lang="en-US" dirty="0" smtClean="0"/>
              <a:t>Higher resolution the sharper the printed image measured in dpi or dots (pixels per inch)</a:t>
            </a:r>
          </a:p>
          <a:p>
            <a:pPr lvl="1"/>
            <a:r>
              <a:rPr lang="en-US" dirty="0" smtClean="0"/>
              <a:t>Higher </a:t>
            </a:r>
            <a:r>
              <a:rPr lang="en-US" dirty="0" err="1" smtClean="0"/>
              <a:t>ppm</a:t>
            </a:r>
            <a:r>
              <a:rPr lang="en-US" dirty="0" smtClean="0"/>
              <a:t> (page per minute) more durable printer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Storage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Measured in bytes</a:t>
            </a:r>
          </a:p>
          <a:p>
            <a:r>
              <a:rPr lang="en-US" dirty="0" smtClean="0"/>
              <a:t>Internal (non-removable): hard-drive – largest storage capacity of all drives</a:t>
            </a:r>
          </a:p>
          <a:p>
            <a:r>
              <a:rPr lang="en-US" dirty="0" smtClean="0"/>
              <a:t>More common to store on networked servers. Data accessible from anywhere with Internet access</a:t>
            </a:r>
          </a:p>
          <a:p>
            <a:r>
              <a:rPr lang="en-US" dirty="0" smtClean="0"/>
              <a:t>External (removable)</a:t>
            </a:r>
          </a:p>
          <a:p>
            <a:pPr lvl="1"/>
            <a:r>
              <a:rPr lang="en-US" dirty="0" smtClean="0"/>
              <a:t>3.5 floppy- cheapest, not used much</a:t>
            </a:r>
          </a:p>
          <a:p>
            <a:pPr lvl="1"/>
            <a:r>
              <a:rPr lang="en-US" dirty="0" smtClean="0"/>
              <a:t>Flash memory or thumb drives hold more data</a:t>
            </a:r>
          </a:p>
          <a:p>
            <a:pPr lvl="1"/>
            <a:r>
              <a:rPr lang="en-US" dirty="0" smtClean="0"/>
              <a:t>External hard drives</a:t>
            </a:r>
          </a:p>
          <a:p>
            <a:pPr lvl="1"/>
            <a:r>
              <a:rPr lang="en-US" dirty="0" smtClean="0"/>
              <a:t>Compact Disks (</a:t>
            </a:r>
            <a:r>
              <a:rPr lang="en-US" dirty="0" err="1" smtClean="0"/>
              <a:t>cds</a:t>
            </a:r>
            <a:r>
              <a:rPr lang="en-US" dirty="0" smtClean="0"/>
              <a:t>): laser and optical disk</a:t>
            </a:r>
          </a:p>
          <a:p>
            <a:pPr lvl="2"/>
            <a:r>
              <a:rPr lang="en-US" dirty="0" smtClean="0"/>
              <a:t>CD ROM: read only memory, CD-W: write CD only once, CD-RW: read and write multiple times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Connects to motherboard, data passes through</a:t>
            </a:r>
          </a:p>
          <a:p>
            <a:pPr lvl="1"/>
            <a:r>
              <a:rPr lang="en-US" dirty="0" smtClean="0"/>
              <a:t>USB, </a:t>
            </a:r>
            <a:r>
              <a:rPr lang="en-US" dirty="0" err="1" smtClean="0"/>
              <a:t>Firewire</a:t>
            </a:r>
            <a:r>
              <a:rPr lang="en-US" dirty="0" smtClean="0"/>
              <a:t>, Monitor (VGA and S-video), and PCI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and Obtaining Digital Resources and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Software Selection: does critical work in classroom, teachers usually have say in selection</a:t>
            </a:r>
          </a:p>
          <a:p>
            <a:pPr lvl="1"/>
            <a:r>
              <a:rPr lang="en-US" dirty="0" smtClean="0"/>
              <a:t>Can enhance instruction by serving as tutor, </a:t>
            </a:r>
            <a:r>
              <a:rPr lang="en-US" dirty="0" err="1" smtClean="0"/>
              <a:t>mindtool</a:t>
            </a:r>
            <a:r>
              <a:rPr lang="en-US" dirty="0" smtClean="0"/>
              <a:t>, support for conversations</a:t>
            </a:r>
          </a:p>
          <a:p>
            <a:r>
              <a:rPr lang="en-US" dirty="0" smtClean="0"/>
              <a:t>Hardware Selection: most schools purchase large-ticket, common modifications are increasing memory and processing power to run desired software, modifications of networking configurations or capacity of existing hardware</a:t>
            </a:r>
          </a:p>
          <a:p>
            <a:pPr lvl="1"/>
            <a:r>
              <a:rPr lang="en-US" dirty="0" smtClean="0"/>
              <a:t>Existing hardware that will address your need without any modifications</a:t>
            </a:r>
          </a:p>
          <a:p>
            <a:pPr lvl="1"/>
            <a:r>
              <a:rPr lang="en-US" dirty="0" smtClean="0"/>
              <a:t>Existing hardware that will address your need after modifications</a:t>
            </a:r>
          </a:p>
          <a:p>
            <a:pPr lvl="1"/>
            <a:r>
              <a:rPr lang="en-US" dirty="0" smtClean="0"/>
              <a:t>New hardware that is selected specifically to address the need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and Obtaining Digital Resources and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Selecting Digital Resources and Technologies</a:t>
            </a:r>
          </a:p>
          <a:p>
            <a:pPr lvl="1"/>
            <a:r>
              <a:rPr lang="en-US" dirty="0" smtClean="0"/>
              <a:t>Set a goal for technology use: examine goals and how technology-based resources can contribute to them</a:t>
            </a:r>
          </a:p>
          <a:p>
            <a:pPr lvl="1"/>
            <a:r>
              <a:rPr lang="en-US" dirty="0" smtClean="0"/>
              <a:t>Specify requirements: software, network, accessibility, hardware</a:t>
            </a:r>
          </a:p>
          <a:p>
            <a:pPr lvl="1"/>
            <a:r>
              <a:rPr lang="en-US" dirty="0" smtClean="0"/>
              <a:t>Locate Resources: investigate locally available resources, Internet resources, software catalogs</a:t>
            </a:r>
          </a:p>
          <a:p>
            <a:pPr lvl="1"/>
            <a:r>
              <a:rPr lang="en-US" dirty="0" smtClean="0"/>
              <a:t>Read Reviews and Recommendations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Selecting and Obtaining Digital Resources and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Evaluate Technology</a:t>
            </a:r>
          </a:p>
          <a:p>
            <a:pPr lvl="1"/>
            <a:r>
              <a:rPr lang="en-US" dirty="0" smtClean="0"/>
              <a:t>Secure a review copy: samples, trial versions, free previews, borrow</a:t>
            </a:r>
          </a:p>
          <a:p>
            <a:pPr lvl="2"/>
            <a:r>
              <a:rPr lang="en-US" dirty="0" smtClean="0"/>
              <a:t>If no way to preview, avoid</a:t>
            </a:r>
          </a:p>
          <a:p>
            <a:pPr lvl="1"/>
            <a:r>
              <a:rPr lang="en-US" dirty="0" smtClean="0"/>
              <a:t>Establish Criteria for Review: software evaluation rubrics</a:t>
            </a:r>
          </a:p>
          <a:p>
            <a:pPr lvl="2"/>
            <a:r>
              <a:rPr lang="en-US" dirty="0" smtClean="0"/>
              <a:t>Content, free of bias and stereotypes, goals and standards, intended audience, instructional approach, product quality and ease of use, documentation, user support, teacher support, equipment needs and compatibility, cost</a:t>
            </a:r>
          </a:p>
          <a:p>
            <a:pPr lvl="1"/>
            <a:r>
              <a:rPr lang="en-US" dirty="0" smtClean="0"/>
              <a:t>Preview the technology:</a:t>
            </a:r>
          </a:p>
          <a:p>
            <a:pPr lvl="2"/>
            <a:r>
              <a:rPr lang="en-US" dirty="0" smtClean="0"/>
              <a:t>Develop plan to disseminate to others, use review sheet, identify potential classroom applications, try it with your students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Obtaining Digital Resources and Technologies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Become familiar with policies of school or district</a:t>
            </a:r>
          </a:p>
          <a:p>
            <a:r>
              <a:rPr lang="en-US" dirty="0" smtClean="0"/>
              <a:t>Check copyright licensing of product</a:t>
            </a:r>
          </a:p>
          <a:p>
            <a:r>
              <a:rPr lang="en-US" dirty="0" smtClean="0"/>
              <a:t>Shareware: allows you to preview software for limited time and then requires purchase at minimum cost</a:t>
            </a:r>
          </a:p>
          <a:p>
            <a:r>
              <a:rPr lang="en-US" dirty="0" smtClean="0"/>
              <a:t>Freeware: no cost, but may still be copyrighted and contain spyware</a:t>
            </a:r>
          </a:p>
          <a:p>
            <a:r>
              <a:rPr lang="en-US" dirty="0" smtClean="0"/>
              <a:t>Open-source software: free software that allows users to access and modify the underlying code, community</a:t>
            </a:r>
          </a:p>
          <a:p>
            <a:pPr lvl="1"/>
            <a:r>
              <a:rPr lang="en-US" dirty="0" smtClean="0"/>
              <a:t>No tech support</a:t>
            </a:r>
          </a:p>
          <a:p>
            <a:pPr lvl="1"/>
            <a:r>
              <a:rPr lang="en-US" dirty="0" smtClean="0"/>
              <a:t>Open Source Initiative 1998 working to provide standards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Maintaining computer workstations</a:t>
            </a:r>
          </a:p>
          <a:p>
            <a:r>
              <a:rPr lang="en-US" dirty="0" smtClean="0"/>
              <a:t>Solving Routine Problems: don’t assume you know source of cause, problem may or may not be your fault, problem may be computer or entire network</a:t>
            </a:r>
          </a:p>
          <a:p>
            <a:pPr lvl="1"/>
            <a:r>
              <a:rPr lang="en-US" dirty="0" smtClean="0"/>
              <a:t>A troubleshooting model</a:t>
            </a:r>
          </a:p>
          <a:p>
            <a:pPr lvl="2"/>
            <a:r>
              <a:rPr lang="en-US" dirty="0" smtClean="0"/>
              <a:t>Identify /Isolate the problem: correctly identify symptoms</a:t>
            </a:r>
          </a:p>
          <a:p>
            <a:pPr lvl="2"/>
            <a:r>
              <a:rPr lang="en-US" dirty="0" smtClean="0"/>
              <a:t>Identify the best solution: use tips, group and discussion forums, call technician or help line, ask students or colleagues</a:t>
            </a:r>
          </a:p>
          <a:p>
            <a:pPr lvl="2"/>
            <a:r>
              <a:rPr lang="en-US" dirty="0" smtClean="0"/>
              <a:t>Apply a Solution and Check your Results: before applying solution return entire system to way it was before you started in order to isolate problem, apply solution, and check</a:t>
            </a:r>
          </a:p>
          <a:p>
            <a:pPr lvl="2"/>
            <a:r>
              <a:rPr lang="en-US" dirty="0" smtClean="0"/>
              <a:t>Repeat, if necessary: repeat until solution is found, ask assistance if needed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Hardware Maintenance: </a:t>
            </a:r>
          </a:p>
          <a:p>
            <a:pPr lvl="1"/>
            <a:r>
              <a:rPr lang="en-US" dirty="0" smtClean="0"/>
              <a:t>Routine Servicing: clean cooling fan vents, wipe screens, static electricity discharges, “no liquid” policy, surge protectors, store in protective containers, use compressed air to remove dust, periodic cleaning of printers</a:t>
            </a:r>
          </a:p>
          <a:p>
            <a:pPr lvl="1"/>
            <a:r>
              <a:rPr lang="en-US" dirty="0" smtClean="0"/>
              <a:t>Repairing: most should be looked at as temporary, follow school procedures to assess problem and submit technical request</a:t>
            </a:r>
          </a:p>
          <a:p>
            <a:pPr lvl="1"/>
            <a:r>
              <a:rPr lang="en-US" dirty="0" smtClean="0"/>
              <a:t>Replacing Consumables: schools have noticed high cost, students should conserve resources</a:t>
            </a:r>
          </a:p>
          <a:p>
            <a:pPr lvl="1"/>
            <a:r>
              <a:rPr lang="en-US" dirty="0" smtClean="0"/>
              <a:t>Adding Components: increase computer system’s capability rather than replacing existing component or supplies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Software Maintenance</a:t>
            </a:r>
          </a:p>
          <a:p>
            <a:pPr lvl="1"/>
            <a:r>
              <a:rPr lang="en-US" dirty="0" smtClean="0"/>
              <a:t>Installing New Software: purchase or download, prompts with steps, understand procedures</a:t>
            </a:r>
          </a:p>
          <a:p>
            <a:pPr lvl="1"/>
            <a:r>
              <a:rPr lang="en-US" dirty="0" smtClean="0"/>
              <a:t>Reinstalling and Updating Current Software: </a:t>
            </a:r>
          </a:p>
          <a:p>
            <a:pPr lvl="2"/>
            <a:r>
              <a:rPr lang="en-US" dirty="0" smtClean="0"/>
              <a:t>Reinstallation when existing software has serious malfunction or system crash interacts with application software</a:t>
            </a:r>
          </a:p>
          <a:p>
            <a:pPr lvl="2"/>
            <a:r>
              <a:rPr lang="en-US" dirty="0" smtClean="0"/>
              <a:t>Software producers issue corrections and updates, “new and improved” versions</a:t>
            </a:r>
          </a:p>
          <a:p>
            <a:pPr lvl="1"/>
            <a:r>
              <a:rPr lang="en-US" dirty="0" smtClean="0"/>
              <a:t>File Maintenance: deleting, organizing, or archiving individual files</a:t>
            </a:r>
          </a:p>
          <a:p>
            <a:pPr lvl="2"/>
            <a:r>
              <a:rPr lang="en-US" dirty="0" smtClean="0"/>
              <a:t>Archiving files: frees up file space for critical files that may need to be restored quickly and large amount of file space with file not often used</a:t>
            </a:r>
          </a:p>
          <a:p>
            <a:pPr lvl="1"/>
            <a:r>
              <a:rPr lang="en-US" dirty="0" smtClean="0"/>
              <a:t>Safeguarding Software: protecting against harmful or malicious influences</a:t>
            </a:r>
          </a:p>
          <a:p>
            <a:pPr lvl="2"/>
            <a:r>
              <a:rPr lang="en-US" dirty="0" smtClean="0"/>
              <a:t>Virus- computer program that executes and replicates itself and causes major problems</a:t>
            </a:r>
          </a:p>
          <a:p>
            <a:pPr lvl="2"/>
            <a:r>
              <a:rPr lang="en-US" dirty="0" smtClean="0"/>
              <a:t>Antivirus, Firewall, Antispyware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 Technology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Assistance</a:t>
            </a:r>
          </a:p>
          <a:p>
            <a:pPr lvl="1"/>
            <a:r>
              <a:rPr lang="en-US" dirty="0" smtClean="0"/>
              <a:t>Accept help when offered from technology specialists</a:t>
            </a:r>
          </a:p>
          <a:p>
            <a:pPr lvl="1"/>
            <a:r>
              <a:rPr lang="en-US" dirty="0" smtClean="0"/>
              <a:t>Work of volunteers</a:t>
            </a:r>
          </a:p>
          <a:p>
            <a:pPr lvl="2"/>
            <a:r>
              <a:rPr lang="en-US" dirty="0" smtClean="0"/>
              <a:t>Cleaning computer monitor screens, keyboards, and mice</a:t>
            </a:r>
          </a:p>
          <a:p>
            <a:pPr lvl="2"/>
            <a:r>
              <a:rPr lang="en-US" dirty="0" smtClean="0"/>
              <a:t>Dust behind computers and wiring</a:t>
            </a:r>
          </a:p>
          <a:p>
            <a:pPr lvl="2"/>
            <a:r>
              <a:rPr lang="en-US" dirty="0" smtClean="0"/>
              <a:t>Supervise computer labs</a:t>
            </a:r>
          </a:p>
          <a:p>
            <a:pPr lvl="2"/>
            <a:r>
              <a:rPr lang="en-US" dirty="0" smtClean="0"/>
              <a:t>Providing technical assistance to students</a:t>
            </a:r>
          </a:p>
          <a:p>
            <a:pPr lvl="2"/>
            <a:r>
              <a:rPr lang="en-US" dirty="0" smtClean="0"/>
              <a:t>Provide data entry and word processing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177</TotalTime>
  <Words>1149</Words>
  <Application>Microsoft Office PowerPoint</Application>
  <PresentationFormat>On-screen Show (4:3)</PresentationFormat>
  <Paragraphs>117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Opulent</vt:lpstr>
      <vt:lpstr>Chapter 8  and  Computer Hardware RAP</vt:lpstr>
      <vt:lpstr>Selecting and Obtaining Digital Resources and Technologies</vt:lpstr>
      <vt:lpstr>Selecting and Obtaining Digital Resources and Technologies</vt:lpstr>
      <vt:lpstr>Selecting and Obtaining Digital Resources and Technologies</vt:lpstr>
      <vt:lpstr>Obtaining Digital Resources and Technologies</vt:lpstr>
      <vt:lpstr>Maintaining Technology Resources</vt:lpstr>
      <vt:lpstr>Maintaining Technology Resources</vt:lpstr>
      <vt:lpstr>Maintaining Technology Resources</vt:lpstr>
      <vt:lpstr>Maintaining Technology Resources</vt:lpstr>
      <vt:lpstr>Hardware</vt:lpstr>
      <vt:lpstr>Hardware</vt:lpstr>
      <vt:lpstr>Peripherals</vt:lpstr>
      <vt:lpstr>Monitors</vt:lpstr>
      <vt:lpstr>Projection Devices</vt:lpstr>
      <vt:lpstr>Printers</vt:lpstr>
      <vt:lpstr>Storage devices</vt:lpstr>
      <vt:lpstr>Ports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 and Computer Hardware RAP</dc:title>
  <dc:creator>owner</dc:creator>
  <cp:lastModifiedBy>owner</cp:lastModifiedBy>
  <cp:revision>28</cp:revision>
  <dcterms:created xsi:type="dcterms:W3CDTF">2010-11-11T02:04:33Z</dcterms:created>
  <dcterms:modified xsi:type="dcterms:W3CDTF">2010-11-11T05:02:17Z</dcterms:modified>
</cp:coreProperties>
</file>